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403" r:id="rId6"/>
    <p:sldId id="411" r:id="rId7"/>
    <p:sldId id="412" r:id="rId8"/>
    <p:sldId id="405" r:id="rId9"/>
    <p:sldId id="258" r:id="rId10"/>
    <p:sldId id="271" r:id="rId11"/>
    <p:sldId id="4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98-Presentation-templat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8891"/>
            <a:ext cx="7772400" cy="885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44694"/>
            <a:ext cx="6400800" cy="584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1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98-Presentation-template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8-Presentation-template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7868" y="274638"/>
            <a:ext cx="540471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 Regular"/>
                <a:cs typeface="Arial Regular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867" y="1600201"/>
            <a:ext cx="8229600" cy="427057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1pPr>
            <a:lvl2pPr>
              <a:buFont typeface="Arial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 Regular"/>
                <a:cs typeface="Arial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Bay View Private Hospital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74" y="274638"/>
            <a:ext cx="4783593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History</a:t>
            </a:r>
          </a:p>
          <a:p>
            <a:pPr lvl="1"/>
            <a:r>
              <a:rPr lang="en-ZA" dirty="0" smtClean="0"/>
              <a:t>Opened in 1995</a:t>
            </a:r>
          </a:p>
          <a:p>
            <a:pPr lvl="1"/>
            <a:r>
              <a:rPr lang="en-ZA" dirty="0" smtClean="0"/>
              <a:t>Sustained growth from commissioning</a:t>
            </a:r>
          </a:p>
          <a:p>
            <a:pPr lvl="1"/>
            <a:r>
              <a:rPr lang="en-ZA" dirty="0" smtClean="0"/>
              <a:t>Only Cardiac Centre in the Southern Cape</a:t>
            </a:r>
          </a:p>
          <a:p>
            <a:pPr lvl="1"/>
            <a:r>
              <a:rPr lang="en-ZA" dirty="0" smtClean="0"/>
              <a:t>Full complement of major specialities</a:t>
            </a:r>
          </a:p>
          <a:p>
            <a:pPr lvl="1"/>
            <a:r>
              <a:rPr lang="en-ZA" dirty="0" smtClean="0"/>
              <a:t>24 Hour </a:t>
            </a:r>
            <a:r>
              <a:rPr lang="en-ZA" dirty="0" smtClean="0">
                <a:solidFill>
                  <a:srgbClr val="FF0000"/>
                </a:solidFill>
              </a:rPr>
              <a:t>Accident &amp; Emergency Unit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74" y="274638"/>
            <a:ext cx="4783593" cy="1143000"/>
          </a:xfrm>
        </p:spPr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867" y="1237345"/>
            <a:ext cx="8229600" cy="4270576"/>
          </a:xfrm>
        </p:spPr>
        <p:txBody>
          <a:bodyPr/>
          <a:lstStyle/>
          <a:p>
            <a:r>
              <a:rPr lang="en-ZA" dirty="0" smtClean="0"/>
              <a:t>Discovery Top 20 Hospital</a:t>
            </a:r>
          </a:p>
          <a:p>
            <a:pPr lvl="1"/>
            <a:r>
              <a:rPr lang="en-ZA" dirty="0" smtClean="0"/>
              <a:t>2015</a:t>
            </a:r>
          </a:p>
          <a:p>
            <a:pPr lvl="1"/>
            <a:r>
              <a:rPr lang="en-ZA" dirty="0" smtClean="0"/>
              <a:t>2016</a:t>
            </a:r>
          </a:p>
          <a:p>
            <a:r>
              <a:rPr lang="en-ZA" dirty="0" smtClean="0"/>
              <a:t>PMR Diamond Arrow</a:t>
            </a:r>
          </a:p>
          <a:p>
            <a:pPr lvl="1"/>
            <a:r>
              <a:rPr lang="en-ZA" dirty="0" smtClean="0"/>
              <a:t>2016</a:t>
            </a:r>
          </a:p>
          <a:p>
            <a:r>
              <a:rPr lang="en-ZA" dirty="0" err="1" smtClean="0"/>
              <a:t>Mossel</a:t>
            </a:r>
            <a:r>
              <a:rPr lang="en-ZA" dirty="0" smtClean="0"/>
              <a:t> Bay Business Chamber – Business of the Year</a:t>
            </a:r>
          </a:p>
          <a:p>
            <a:pPr lvl="1"/>
            <a:r>
              <a:rPr lang="en-ZA" dirty="0" smtClean="0"/>
              <a:t>2015</a:t>
            </a:r>
          </a:p>
          <a:p>
            <a:pPr lvl="1"/>
            <a:r>
              <a:rPr lang="en-ZA" dirty="0" smtClean="0"/>
              <a:t>2017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74" y="274638"/>
            <a:ext cx="4783593" cy="1143000"/>
          </a:xfrm>
        </p:spPr>
        <p:txBody>
          <a:bodyPr/>
          <a:lstStyle/>
          <a:p>
            <a:r>
              <a:rPr lang="en-US" dirty="0" smtClean="0"/>
              <a:t>Catchment 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67" y="1066801"/>
            <a:ext cx="8229600" cy="4270576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8133" t="26024" r="37831" b="30397"/>
          <a:stretch/>
        </p:blipFill>
        <p:spPr bwMode="auto">
          <a:xfrm>
            <a:off x="25546" y="1190171"/>
            <a:ext cx="9089426" cy="470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1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7867" y="108384"/>
            <a:ext cx="5404716" cy="1143000"/>
          </a:xfrm>
        </p:spPr>
        <p:txBody>
          <a:bodyPr/>
          <a:lstStyle/>
          <a:p>
            <a:r>
              <a:rPr lang="en-US" dirty="0" smtClean="0"/>
              <a:t>Supporting Private Facilities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61117"/>
              </p:ext>
            </p:extLst>
          </p:nvPr>
        </p:nvGraphicFramePr>
        <p:xfrm>
          <a:off x="159655" y="1523997"/>
          <a:ext cx="8737603" cy="426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907">
                <a:tc>
                  <a:txBody>
                    <a:bodyPr/>
                    <a:lstStyle/>
                    <a:p>
                      <a:r>
                        <a:rPr lang="en-ZA" dirty="0" smtClean="0"/>
                        <a:t>Competitor</a:t>
                      </a:r>
                      <a:r>
                        <a:rPr lang="en-ZA" baseline="0" dirty="0" smtClean="0"/>
                        <a:t> name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 of beds</a:t>
                      </a:r>
                    </a:p>
                    <a:p>
                      <a:r>
                        <a:rPr lang="en-ZA" dirty="0" smtClean="0"/>
                        <a:t>Active</a:t>
                      </a:r>
                      <a:r>
                        <a:rPr lang="en-ZA" baseline="0" dirty="0" smtClean="0"/>
                        <a:t> (undeveloped)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Distance</a:t>
                      </a:r>
                      <a:r>
                        <a:rPr lang="en-ZA" baseline="0" dirty="0" smtClean="0"/>
                        <a:t> from the hospital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Other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34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Vidamed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300m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Day</a:t>
                      </a:r>
                      <a:r>
                        <a:rPr lang="en-ZA" baseline="0" dirty="0" smtClean="0"/>
                        <a:t> clinic and step-down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57">
                <a:tc>
                  <a:txBody>
                    <a:bodyPr/>
                    <a:lstStyle/>
                    <a:p>
                      <a:r>
                        <a:rPr lang="en-ZA" dirty="0" smtClean="0"/>
                        <a:t>Georg</a:t>
                      </a:r>
                      <a:r>
                        <a:rPr lang="en-ZA" baseline="0" dirty="0" smtClean="0"/>
                        <a:t>e </a:t>
                      </a:r>
                      <a:r>
                        <a:rPr lang="en-ZA" baseline="0" dirty="0" err="1" smtClean="0"/>
                        <a:t>Mediclinic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50km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Acute</a:t>
                      </a:r>
                      <a:r>
                        <a:rPr lang="en-ZA" baseline="0" dirty="0" smtClean="0"/>
                        <a:t> beds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57">
                <a:tc>
                  <a:txBody>
                    <a:bodyPr/>
                    <a:lstStyle/>
                    <a:p>
                      <a:r>
                        <a:rPr lang="en-ZA" dirty="0" smtClean="0"/>
                        <a:t>Geneva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baseline="0" dirty="0" err="1" smtClean="0"/>
                        <a:t>Mediclinic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50km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Acute/day</a:t>
                      </a:r>
                      <a:r>
                        <a:rPr lang="en-ZA" baseline="0" dirty="0" smtClean="0"/>
                        <a:t> beds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57">
                <a:tc>
                  <a:txBody>
                    <a:bodyPr/>
                    <a:lstStyle/>
                    <a:p>
                      <a:r>
                        <a:rPr lang="en-ZA" dirty="0" smtClean="0"/>
                        <a:t>Klein</a:t>
                      </a:r>
                      <a:r>
                        <a:rPr lang="en-ZA" baseline="0" dirty="0" smtClean="0"/>
                        <a:t> Karoo </a:t>
                      </a:r>
                      <a:r>
                        <a:rPr lang="en-ZA" baseline="0" dirty="0" err="1" smtClean="0"/>
                        <a:t>Mediclinic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90km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Acute/day</a:t>
                      </a:r>
                      <a:r>
                        <a:rPr lang="en-ZA" baseline="0" dirty="0" smtClean="0"/>
                        <a:t> beds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57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Kan</a:t>
                      </a:r>
                      <a:r>
                        <a:rPr lang="en-ZA" baseline="0" dirty="0" err="1" smtClean="0"/>
                        <a:t>go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baseline="0" dirty="0" err="1" smtClean="0"/>
                        <a:t>Oudtshoorn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90km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Day</a:t>
                      </a:r>
                      <a:r>
                        <a:rPr lang="en-ZA" baseline="0" dirty="0" smtClean="0"/>
                        <a:t> beds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634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Stilbaai</a:t>
                      </a:r>
                      <a:r>
                        <a:rPr lang="en-ZA" baseline="0" dirty="0" smtClean="0"/>
                        <a:t> Private hospital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100km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Not</a:t>
                      </a:r>
                      <a:r>
                        <a:rPr lang="en-ZA" baseline="0" dirty="0" smtClean="0"/>
                        <a:t> commissioned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 Additions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867" y="1085851"/>
            <a:ext cx="8229600" cy="4270576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/>
              <a:t>Dr S Hurter – </a:t>
            </a:r>
            <a:r>
              <a:rPr lang="en-US" sz="2800" dirty="0" err="1" smtClean="0"/>
              <a:t>Phycisian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Dr H van </a:t>
            </a:r>
            <a:r>
              <a:rPr lang="en-US" sz="2800" dirty="0" err="1" smtClean="0"/>
              <a:t>Heerden</a:t>
            </a:r>
            <a:r>
              <a:rPr lang="en-US" sz="2800" dirty="0" smtClean="0"/>
              <a:t> – </a:t>
            </a:r>
            <a:r>
              <a:rPr lang="en-US" sz="2800" dirty="0" smtClean="0"/>
              <a:t>Neuro-surgeon</a:t>
            </a:r>
            <a:endParaRPr lang="en-US" sz="2800" dirty="0" smtClean="0"/>
          </a:p>
          <a:p>
            <a:r>
              <a:rPr lang="en-US" sz="2800" dirty="0" smtClean="0"/>
              <a:t>Dr G </a:t>
            </a:r>
            <a:r>
              <a:rPr lang="en-US" sz="2800" dirty="0" err="1" smtClean="0"/>
              <a:t>Wessels</a:t>
            </a:r>
            <a:r>
              <a:rPr lang="en-US" sz="2800" dirty="0" smtClean="0"/>
              <a:t> – </a:t>
            </a:r>
            <a:r>
              <a:rPr lang="en-US" sz="2800" dirty="0" smtClean="0"/>
              <a:t>Ear, Nose &amp; Throat</a:t>
            </a:r>
            <a:endParaRPr lang="en-US" sz="2800" dirty="0" smtClean="0"/>
          </a:p>
          <a:p>
            <a:r>
              <a:rPr lang="en-US" sz="2800" dirty="0" smtClean="0"/>
              <a:t>Dr C Verster – Plastic </a:t>
            </a:r>
            <a:r>
              <a:rPr lang="en-US" sz="2800" dirty="0" smtClean="0"/>
              <a:t>Surgeon (</a:t>
            </a:r>
            <a:r>
              <a:rPr lang="en-US" sz="2800" dirty="0" err="1" smtClean="0"/>
              <a:t>Mossel</a:t>
            </a:r>
            <a:r>
              <a:rPr lang="en-US" sz="2800" dirty="0" smtClean="0"/>
              <a:t> Bay &amp; George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Dr N Bernard – </a:t>
            </a:r>
            <a:r>
              <a:rPr lang="en-US" sz="2800" dirty="0" smtClean="0"/>
              <a:t>Anesthetist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514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5" t="38200" r="25000" b="38292"/>
          <a:stretch/>
        </p:blipFill>
        <p:spPr bwMode="auto">
          <a:xfrm>
            <a:off x="5752584" y="0"/>
            <a:ext cx="3411887" cy="22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36942" r="53732" b="45241"/>
          <a:stretch/>
        </p:blipFill>
        <p:spPr bwMode="auto">
          <a:xfrm>
            <a:off x="0" y="5324902"/>
            <a:ext cx="154621" cy="17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17910" r="37325" b="5551"/>
          <a:stretch/>
        </p:blipFill>
        <p:spPr bwMode="auto">
          <a:xfrm>
            <a:off x="77310" y="693640"/>
            <a:ext cx="5815584" cy="60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2" t="38200" r="26250" b="38292"/>
          <a:stretch/>
        </p:blipFill>
        <p:spPr bwMode="auto">
          <a:xfrm>
            <a:off x="6400800" y="152400"/>
            <a:ext cx="2763671" cy="22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-935045" y="1678"/>
            <a:ext cx="8482233" cy="1143000"/>
          </a:xfrm>
        </p:spPr>
        <p:txBody>
          <a:bodyPr/>
          <a:lstStyle/>
          <a:p>
            <a:r>
              <a:rPr lang="en-US" dirty="0" smtClean="0"/>
              <a:t>3 – 5 year growth strategy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026905" y="1295400"/>
            <a:ext cx="3089664" cy="4270576"/>
          </a:xfrm>
        </p:spPr>
        <p:txBody>
          <a:bodyPr/>
          <a:lstStyle/>
          <a:p>
            <a:r>
              <a:rPr lang="en-US" dirty="0" smtClean="0"/>
              <a:t>Infrastructure </a:t>
            </a:r>
            <a:endParaRPr lang="en-US" dirty="0" smtClean="0"/>
          </a:p>
          <a:p>
            <a:r>
              <a:rPr lang="en-US" sz="1600" dirty="0" smtClean="0"/>
              <a:t>Additional Surgical ward beds</a:t>
            </a:r>
          </a:p>
          <a:p>
            <a:r>
              <a:rPr lang="en-US" sz="1600" dirty="0" smtClean="0"/>
              <a:t>Additional Medical ward beds</a:t>
            </a:r>
            <a:endParaRPr lang="en-US" sz="1600" dirty="0" smtClean="0"/>
          </a:p>
          <a:p>
            <a:r>
              <a:rPr lang="en-US" sz="1600" dirty="0" smtClean="0"/>
              <a:t>Additional ICU Beds</a:t>
            </a:r>
          </a:p>
          <a:p>
            <a:r>
              <a:rPr lang="en-US" sz="1600" dirty="0" smtClean="0"/>
              <a:t>New </a:t>
            </a:r>
            <a:r>
              <a:rPr lang="en-US" sz="1600" dirty="0" err="1" smtClean="0"/>
              <a:t>Cathlab</a:t>
            </a:r>
            <a:r>
              <a:rPr lang="en-US" sz="1600" dirty="0" smtClean="0"/>
              <a:t> &amp; Theatres</a:t>
            </a:r>
          </a:p>
          <a:p>
            <a:r>
              <a:rPr lang="en-US" sz="1600" dirty="0" smtClean="0"/>
              <a:t>Parking deck  </a:t>
            </a:r>
          </a:p>
          <a:p>
            <a:r>
              <a:rPr lang="en-US" sz="1600" dirty="0" smtClean="0"/>
              <a:t>Consulting </a:t>
            </a:r>
            <a:r>
              <a:rPr lang="en-US" sz="1600" dirty="0"/>
              <a:t>Rooms </a:t>
            </a:r>
            <a:endParaRPr lang="en-US" sz="1400" dirty="0"/>
          </a:p>
          <a:p>
            <a:r>
              <a:rPr lang="en-US" sz="1600" dirty="0" smtClean="0"/>
              <a:t>College </a:t>
            </a:r>
            <a:r>
              <a:rPr lang="en-US" sz="1600" dirty="0"/>
              <a:t>of Learning </a:t>
            </a:r>
            <a:endParaRPr lang="en-US" sz="1600" dirty="0" smtClean="0"/>
          </a:p>
          <a:p>
            <a:r>
              <a:rPr lang="en-US" sz="1600" dirty="0" smtClean="0"/>
              <a:t>Supporting </a:t>
            </a:r>
            <a:r>
              <a:rPr lang="en-US" sz="1600" dirty="0" smtClean="0"/>
              <a:t>services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Surgical </a:t>
            </a:r>
            <a:r>
              <a:rPr lang="en-US" sz="1400" dirty="0" smtClean="0"/>
              <a:t>stores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Laundry</a:t>
            </a:r>
            <a:endParaRPr lang="en-US" sz="14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03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9cbf790-0019-4978-abb9-0fc6e25e442e">W4RCQWMSH4D5-11-3611</_dlc_DocId>
    <_dlc_DocIdUrl xmlns="a9cbf790-0019-4978-abb9-0fc6e25e442e">
      <Url>http://papp31/sites/Marketing/_layouts/DocIdRedir.aspx?ID=W4RCQWMSH4D5-11-3611</Url>
      <Description>W4RCQWMSH4D5-11-3611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D55B04C95F74292948DF51586763E" ma:contentTypeVersion="0" ma:contentTypeDescription="Create a new document." ma:contentTypeScope="" ma:versionID="c05beb2656bf0fbf1087f0825aa96a04">
  <xsd:schema xmlns:xsd="http://www.w3.org/2001/XMLSchema" xmlns:xs="http://www.w3.org/2001/XMLSchema" xmlns:p="http://schemas.microsoft.com/office/2006/metadata/properties" xmlns:ns2="a9cbf790-0019-4978-abb9-0fc6e25e442e" targetNamespace="http://schemas.microsoft.com/office/2006/metadata/properties" ma:root="true" ma:fieldsID="eeb48dd669ce1e5df19c66389755bdbe" ns2:_="">
    <xsd:import namespace="a9cbf790-0019-4978-abb9-0fc6e25e44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bf790-0019-4978-abb9-0fc6e25e44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D782C6-25BB-44AB-90D6-274B583689F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081A201-BF08-472D-83F1-5BB562483477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a9cbf790-0019-4978-abb9-0fc6e25e442e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E2F9F3-EFD9-4594-BC00-48E6156AC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cbf790-0019-4978-abb9-0fc6e25e4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2F0042D-7D15-46D7-BDBC-811146AA6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185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Regular</vt:lpstr>
      <vt:lpstr>Calibri</vt:lpstr>
      <vt:lpstr>Wingdings</vt:lpstr>
      <vt:lpstr>Office Theme</vt:lpstr>
      <vt:lpstr>Life Bay View Private Hospital</vt:lpstr>
      <vt:lpstr>Overview</vt:lpstr>
      <vt:lpstr>Awards</vt:lpstr>
      <vt:lpstr>Catchment area</vt:lpstr>
      <vt:lpstr>Supporting Private Facilities</vt:lpstr>
      <vt:lpstr>Doctor Additions</vt:lpstr>
      <vt:lpstr>3 – 5 year growth strategy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iMac Private</dc:creator>
  <cp:lastModifiedBy>Conradie,Petri</cp:lastModifiedBy>
  <cp:revision>108</cp:revision>
  <dcterms:created xsi:type="dcterms:W3CDTF">2012-07-25T08:35:49Z</dcterms:created>
  <dcterms:modified xsi:type="dcterms:W3CDTF">2017-09-14T11:43:12Z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32256661-b5e9-4c65-b724-193151f977b9</vt:lpwstr>
  </property>
  <property fmtid="{D5CDD505-2E9C-101B-9397-08002B2CF9AE}" pid="3" name="ContentTypeId">
    <vt:lpwstr>0x01010008ED55B04C95F74292948DF51586763E</vt:lpwstr>
  </property>
</Properties>
</file>